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31348"/>
    <p:restoredTop sz="94762"/>
  </p:normalViewPr>
  <p:slideViewPr>
    <p:cSldViewPr snapToGrid="0" snapToObjects="1">
      <p:cViewPr varScale="1">
        <p:scale>
          <a:sx n="54" d="100"/>
          <a:sy n="54" d="100"/>
        </p:scale>
        <p:origin x="32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1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4.jpg" descr="BetterMan_Banner_Placeholde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588" y="-1346730"/>
            <a:ext cx="24607176" cy="1640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3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4AF984E3-0CBE-F945-A7B8-8F9CD7CBF3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602" y="10378289"/>
            <a:ext cx="4084088" cy="339860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4.jpg" descr="BetterMan_Banner_Placeholder4.jpg"/>
          <p:cNvPicPr>
            <a:picLocks noChangeAspect="1"/>
          </p:cNvPicPr>
          <p:nvPr/>
        </p:nvPicPr>
        <p:blipFill>
          <a:blip r:embed="rId2"/>
          <a:srcRect t="44228" b="50501"/>
          <a:stretch>
            <a:fillRect/>
          </a:stretch>
        </p:blipFill>
        <p:spPr>
          <a:xfrm>
            <a:off x="-111588" y="-102394"/>
            <a:ext cx="24607176" cy="86448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4: The Dad Factor"/>
          <p:cNvSpPr txBox="1"/>
          <p:nvPr/>
        </p:nvSpPr>
        <p:spPr>
          <a:xfrm>
            <a:off x="19704527" y="120580"/>
            <a:ext cx="3972242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rPr lang="en-US" dirty="0" err="1"/>
              <a:t>Sesión</a:t>
            </a:r>
            <a:r>
              <a:rPr lang="en-US" dirty="0"/>
              <a:t> 4: </a:t>
            </a:r>
            <a:r>
              <a:rPr lang="en-US" b="1" dirty="0"/>
              <a:t>El factor </a:t>
            </a:r>
            <a:r>
              <a:rPr lang="en-US" b="1" dirty="0" err="1"/>
              <a:t>papá</a:t>
            </a:r>
            <a:endParaRPr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44086D-2D3E-21AE-ADAC-5450BA8A3D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7756" y="11622505"/>
            <a:ext cx="4599432" cy="20605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8917435" y="10173587"/>
            <a:ext cx="680314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Helvetica Neue"/>
              </a:rPr>
              <a:t>¡</a:t>
            </a:r>
            <a:r>
              <a:rPr lang="es-MX" sz="3200" i="0" dirty="0"/>
              <a:t>QUE COMIENCE NUESTRO RECORRIDO!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0A044639-A61B-31AE-7B15-66E11C1434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24" y="2737586"/>
            <a:ext cx="9902952" cy="82408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hree Types of Dad:"/>
          <p:cNvSpPr txBox="1"/>
          <p:nvPr/>
        </p:nvSpPr>
        <p:spPr>
          <a:xfrm>
            <a:off x="3645953" y="2100235"/>
            <a:ext cx="9645269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Tres Tipos de Papás:</a:t>
            </a:r>
          </a:p>
        </p:txBody>
      </p:sp>
      <p:sp>
        <p:nvSpPr>
          <p:cNvPr id="58" name="The problematic dad.…"/>
          <p:cNvSpPr txBox="1"/>
          <p:nvPr/>
        </p:nvSpPr>
        <p:spPr>
          <a:xfrm>
            <a:off x="4871734" y="3620922"/>
            <a:ext cx="18478152" cy="4058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problemático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inteligente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Ha desarrollado (o adoptado) intencionalmente un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plan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paterno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“ para satisfacer dichas necesidades.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oxes with text&#10;&#10;Description automatically generated with medium confidence">
            <a:extLst>
              <a:ext uri="{FF2B5EF4-FFF2-40B4-BE49-F238E27FC236}">
                <a16:creationId xmlns:a16="http://schemas.microsoft.com/office/drawing/2014/main" id="{30EE0812-F4B6-D846-8480-E10FEC4F9A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/>
          <a:stretch/>
        </p:blipFill>
        <p:spPr>
          <a:xfrm>
            <a:off x="198777" y="2631563"/>
            <a:ext cx="11449879" cy="7657487"/>
          </a:xfrm>
          <a:prstGeom prst="rect">
            <a:avLst/>
          </a:prstGeom>
        </p:spPr>
      </p:pic>
      <p:pic>
        <p:nvPicPr>
          <p:cNvPr id="5" name="Picture 4" descr="A chart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4440233E-C9EE-0A47-BDA0-75F33E6BE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28917"/>
          <a:stretch/>
        </p:blipFill>
        <p:spPr>
          <a:xfrm>
            <a:off x="11890873" y="2627084"/>
            <a:ext cx="12316435" cy="7657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hree Types of Dad:"/>
          <p:cNvSpPr txBox="1"/>
          <p:nvPr/>
        </p:nvSpPr>
        <p:spPr>
          <a:xfrm>
            <a:off x="3645953" y="2100235"/>
            <a:ext cx="9645269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Tres Tipos de Papás:</a:t>
            </a:r>
          </a:p>
        </p:txBody>
      </p:sp>
      <p:sp>
        <p:nvSpPr>
          <p:cNvPr id="66" name="The problematic dad.…"/>
          <p:cNvSpPr txBox="1"/>
          <p:nvPr/>
        </p:nvSpPr>
        <p:spPr>
          <a:xfrm>
            <a:off x="4871734" y="3624915"/>
            <a:ext cx="18478152" cy="4945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problemático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inteligente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Ha desarrollado (o adoptado) intencionalmente un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plan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paterno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“ para satisfacer dichas necesidades.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Se ha comprometido 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cumplir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con el "plan paterno".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6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Helpful Advice to Fathers with Challenges:"/>
          <p:cNvSpPr txBox="1"/>
          <p:nvPr/>
        </p:nvSpPr>
        <p:spPr>
          <a:xfrm>
            <a:off x="3645953" y="1530848"/>
            <a:ext cx="1533913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Padres Con </a:t>
            </a:r>
          </a:p>
          <a:p>
            <a:r>
              <a:rPr lang="es-ES" dirty="0"/>
              <a:t>Desafíos de Crianza</a:t>
            </a:r>
            <a:r>
              <a:rPr dirty="0"/>
              <a:t>:</a:t>
            </a:r>
          </a:p>
        </p:txBody>
      </p:sp>
      <p:sp>
        <p:nvSpPr>
          <p:cNvPr id="7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Helpful Advice to Fathers with Challenges:"/>
          <p:cNvSpPr txBox="1"/>
          <p:nvPr/>
        </p:nvSpPr>
        <p:spPr>
          <a:xfrm>
            <a:off x="3645953" y="1530848"/>
            <a:ext cx="1533913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Padres Con </a:t>
            </a:r>
          </a:p>
          <a:p>
            <a:r>
              <a:rPr lang="es-ES" dirty="0"/>
              <a:t>Desafíos de Crianza:</a:t>
            </a:r>
            <a:endParaRPr dirty="0"/>
          </a:p>
        </p:txBody>
      </p:sp>
      <p:sp>
        <p:nvSpPr>
          <p:cNvPr id="73" name="If you’re a dad “disconnected” personally and emotionally from your son or daughter, know it’s never too late to close this gap no matter how old they are."/>
          <p:cNvSpPr txBox="1"/>
          <p:nvPr/>
        </p:nvSpPr>
        <p:spPr>
          <a:xfrm>
            <a:off x="4871734" y="3910987"/>
            <a:ext cx="1847815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Si eres un padre que personal y emocionalmente estas “desconectado” de tu hijo o hija, debes saber que nunca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demasiado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tarde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cerrar esa brecha sin importar la edad que tengan.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7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Helpful Advice to Fathers with Challenges:"/>
          <p:cNvSpPr txBox="1"/>
          <p:nvPr/>
        </p:nvSpPr>
        <p:spPr>
          <a:xfrm>
            <a:off x="3645953" y="1530848"/>
            <a:ext cx="15339136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Padres Con </a:t>
            </a:r>
          </a:p>
          <a:p>
            <a:r>
              <a:rPr lang="es-ES" dirty="0"/>
              <a:t>Desafíos de Crianza:</a:t>
            </a:r>
          </a:p>
        </p:txBody>
      </p:sp>
      <p:sp>
        <p:nvSpPr>
          <p:cNvPr id="77" name="If you’re a dad “disconnected” personally and emotionally from your son or daughter, know it’s never too late to close this gap no matter how old they are.…"/>
          <p:cNvSpPr txBox="1"/>
          <p:nvPr/>
        </p:nvSpPr>
        <p:spPr>
          <a:xfrm>
            <a:off x="4871734" y="3910987"/>
            <a:ext cx="18478152" cy="55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Si eres un padre que personal y emocionalmente estas “desconectado” de tu hijo o hija, debes saber que nunca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demasiado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tarde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cerrar esa brecha sin importar la edad que tengan.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Si eres un padre soltero debido a un divorcio o una muerte, o eres un padre con una familia mixta, no dejes tu situación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al azar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En lugar, busca ayuda externa y sabiduría para construir un plan paterno estratégico y sano para seguir adelante.</a:t>
            </a:r>
          </a:p>
        </p:txBody>
      </p:sp>
      <p:sp>
        <p:nvSpPr>
          <p:cNvPr id="78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Helpful Advice to Sons With A Dad Wound:"/>
          <p:cNvSpPr txBox="1"/>
          <p:nvPr/>
        </p:nvSpPr>
        <p:spPr>
          <a:xfrm>
            <a:off x="3645953" y="1530848"/>
            <a:ext cx="1628811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Hijos Con Una</a:t>
            </a:r>
          </a:p>
          <a:p>
            <a:r>
              <a:rPr lang="es-ES" dirty="0"/>
              <a:t>Herida de Papá: </a:t>
            </a:r>
            <a:endParaRPr dirty="0"/>
          </a:p>
        </p:txBody>
      </p:sp>
      <p:sp>
        <p:nvSpPr>
          <p:cNvPr id="81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Helpful Advice to Sons With A Dad Wound:"/>
          <p:cNvSpPr txBox="1"/>
          <p:nvPr/>
        </p:nvSpPr>
        <p:spPr>
          <a:xfrm>
            <a:off x="3645953" y="1530848"/>
            <a:ext cx="1628811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Hijos Con Una</a:t>
            </a:r>
          </a:p>
          <a:p>
            <a:r>
              <a:rPr lang="es-ES" dirty="0"/>
              <a:t>Herida de Papá: </a:t>
            </a:r>
          </a:p>
        </p:txBody>
      </p:sp>
      <p:sp>
        <p:nvSpPr>
          <p:cNvPr id="84" name="Approach your dad wound responsibly."/>
          <p:cNvSpPr txBox="1"/>
          <p:nvPr/>
        </p:nvSpPr>
        <p:spPr>
          <a:xfrm>
            <a:off x="4871734" y="3910987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Acércate a tu herida de papá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responsablemente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85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Helpful Advice to Sons With A Dad Wound:"/>
          <p:cNvSpPr txBox="1"/>
          <p:nvPr/>
        </p:nvSpPr>
        <p:spPr>
          <a:xfrm>
            <a:off x="3645953" y="1530848"/>
            <a:ext cx="1628811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Hijos Con Una</a:t>
            </a:r>
          </a:p>
          <a:p>
            <a:r>
              <a:rPr lang="es-ES" dirty="0"/>
              <a:t>Herida de Papá: </a:t>
            </a:r>
          </a:p>
        </p:txBody>
      </p:sp>
      <p:sp>
        <p:nvSpPr>
          <p:cNvPr id="88" name="Approach your dad wound responsibly.…"/>
          <p:cNvSpPr txBox="1"/>
          <p:nvPr/>
        </p:nvSpPr>
        <p:spPr>
          <a:xfrm>
            <a:off x="4871734" y="3910987"/>
            <a:ext cx="18478152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Acércate a tu herida de papá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responsablemente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chemeClr val="bg1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Elige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perdonar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a tu papá.</a:t>
            </a:r>
          </a:p>
        </p:txBody>
      </p:sp>
      <p:sp>
        <p:nvSpPr>
          <p:cNvPr id="89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Helpful Advice to Sons With A Dad Wound:"/>
          <p:cNvSpPr txBox="1"/>
          <p:nvPr/>
        </p:nvSpPr>
        <p:spPr>
          <a:xfrm>
            <a:off x="3645953" y="1530848"/>
            <a:ext cx="1628811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Hijos Con Una</a:t>
            </a:r>
          </a:p>
          <a:p>
            <a:r>
              <a:rPr lang="es-ES" dirty="0"/>
              <a:t>Herida de Papá: </a:t>
            </a:r>
          </a:p>
        </p:txBody>
      </p:sp>
      <p:sp>
        <p:nvSpPr>
          <p:cNvPr id="92" name="Approach your dad wound responsibly.…"/>
          <p:cNvSpPr txBox="1"/>
          <p:nvPr/>
        </p:nvSpPr>
        <p:spPr>
          <a:xfrm>
            <a:off x="4871734" y="3910987"/>
            <a:ext cx="18478152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Acércate a tu herida de papá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responsablemente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chemeClr val="bg1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Elige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perdonar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a tu papá.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Elige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entregar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tu papá a Dios.</a:t>
            </a:r>
          </a:p>
        </p:txBody>
      </p:sp>
      <p:sp>
        <p:nvSpPr>
          <p:cNvPr id="93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+mn-lt"/>
              </a:rPr>
              <a:t>SESI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Ó</a:t>
            </a:r>
            <a:r>
              <a:rPr dirty="0"/>
              <a:t>N 4</a:t>
            </a:r>
          </a:p>
        </p:txBody>
      </p:sp>
      <p:sp>
        <p:nvSpPr>
          <p:cNvPr id="29" name="The Dad Factor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EL FACTOR PAPÁ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Helpful Advice to Sons With A Dad Wound:"/>
          <p:cNvSpPr txBox="1"/>
          <p:nvPr/>
        </p:nvSpPr>
        <p:spPr>
          <a:xfrm>
            <a:off x="3645953" y="1530848"/>
            <a:ext cx="1628811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Hijos Con Una</a:t>
            </a:r>
          </a:p>
          <a:p>
            <a:r>
              <a:rPr lang="es-ES" dirty="0"/>
              <a:t>Herida de Papá: </a:t>
            </a:r>
          </a:p>
        </p:txBody>
      </p:sp>
      <p:sp>
        <p:nvSpPr>
          <p:cNvPr id="96" name="Approach your dad wound responsibly.…"/>
          <p:cNvSpPr txBox="1"/>
          <p:nvPr/>
        </p:nvSpPr>
        <p:spPr>
          <a:xfrm>
            <a:off x="4871734" y="3910987"/>
            <a:ext cx="18478152" cy="3537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Acércate a tu herida de papá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responsablemente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chemeClr val="bg1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Elige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perdonar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a tu papá.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Elige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entregar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tu papá a Dios.</a:t>
            </a:r>
          </a:p>
          <a:p>
            <a:pPr marL="703791" indent="-703791" algn="l">
              <a:lnSpc>
                <a:spcPct val="9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Toma la iniciativa con tu papá. No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esperes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que el venga a ti. 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97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Helpful Advice to Sons With A Dad Wound:"/>
          <p:cNvSpPr txBox="1"/>
          <p:nvPr/>
        </p:nvSpPr>
        <p:spPr>
          <a:xfrm>
            <a:off x="3645953" y="1530848"/>
            <a:ext cx="1628811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Hijos Con Una</a:t>
            </a:r>
          </a:p>
          <a:p>
            <a:r>
              <a:rPr lang="es-ES" dirty="0"/>
              <a:t>Herida de Papá: </a:t>
            </a:r>
          </a:p>
        </p:txBody>
      </p:sp>
      <p:sp>
        <p:nvSpPr>
          <p:cNvPr id="100" name="Approach your dad wound responsibly.…"/>
          <p:cNvSpPr txBox="1"/>
          <p:nvPr/>
        </p:nvSpPr>
        <p:spPr>
          <a:xfrm>
            <a:off x="4871734" y="3921222"/>
            <a:ext cx="18478152" cy="4458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Acércate a tu herida de papá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responsablemente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chemeClr val="bg1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Elige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perdonar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a tu papá.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Elige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entregar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tu papá a Dios.</a:t>
            </a:r>
          </a:p>
          <a:p>
            <a:pPr marL="703791" indent="-703791" algn="l">
              <a:lnSpc>
                <a:spcPct val="9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Toma la iniciativa con tu papá. No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esperes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que el venga a ti. </a:t>
            </a:r>
          </a:p>
          <a:p>
            <a:pPr marL="703791" indent="-703791" algn="l">
              <a:lnSpc>
                <a:spcPct val="9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Pídele a tu papá que 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bendiga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01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Helpful Advice to Sons With A Dad Wound:"/>
          <p:cNvSpPr txBox="1"/>
          <p:nvPr/>
        </p:nvSpPr>
        <p:spPr>
          <a:xfrm>
            <a:off x="3645953" y="1530848"/>
            <a:ext cx="1628811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Consejos Útiles Para Hijos Con Una</a:t>
            </a:r>
          </a:p>
          <a:p>
            <a:r>
              <a:rPr lang="es-ES" dirty="0"/>
              <a:t>Herida de Papá: </a:t>
            </a:r>
          </a:p>
        </p:txBody>
      </p:sp>
      <p:sp>
        <p:nvSpPr>
          <p:cNvPr id="104" name="Approach your dad wound responsibly.…"/>
          <p:cNvSpPr txBox="1"/>
          <p:nvPr/>
        </p:nvSpPr>
        <p:spPr>
          <a:xfrm>
            <a:off x="4871734" y="3910987"/>
            <a:ext cx="18478152" cy="623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Acércate a tu herida de papá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responsablemente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chemeClr val="bg1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Elige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perdonar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a tu papá.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Elige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entregar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tu papá a Dios.</a:t>
            </a:r>
          </a:p>
          <a:p>
            <a:pPr marL="703791" indent="-703791" algn="l">
              <a:lnSpc>
                <a:spcPct val="9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Toma la iniciativa con tu papá. No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esperes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que el venga a ti. </a:t>
            </a:r>
          </a:p>
          <a:p>
            <a:pPr marL="703791" indent="-703791" algn="l">
              <a:lnSpc>
                <a:spcPct val="9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Pídele a tu papá que 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bendiga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3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Recupera la relación que perdiste con tu papá convirtiéndote en un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inteligente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que bendice a sus hijos.</a:t>
            </a:r>
          </a:p>
        </p:txBody>
      </p:sp>
      <p:sp>
        <p:nvSpPr>
          <p:cNvPr id="105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32" name="Why Is Dad So Important?"/>
          <p:cNvSpPr txBox="1"/>
          <p:nvPr/>
        </p:nvSpPr>
        <p:spPr>
          <a:xfrm>
            <a:off x="3645953" y="2100235"/>
            <a:ext cx="160236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¿Por Qué Papá Es Tan Importante?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hy Is Dad So Important?"/>
          <p:cNvSpPr txBox="1"/>
          <p:nvPr/>
        </p:nvSpPr>
        <p:spPr>
          <a:xfrm>
            <a:off x="3645953" y="2100235"/>
            <a:ext cx="160236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¿Por Qué Papá Es Tan Importante?</a:t>
            </a:r>
          </a:p>
        </p:txBody>
      </p:sp>
      <p:sp>
        <p:nvSpPr>
          <p:cNvPr id="35" name="Dad is destiny."/>
          <p:cNvSpPr txBox="1"/>
          <p:nvPr/>
        </p:nvSpPr>
        <p:spPr>
          <a:xfrm>
            <a:off x="4871734" y="3620922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FontTx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¡Ser papá es el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destino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!</a:t>
            </a: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Why Is Dad So Important?"/>
          <p:cNvSpPr txBox="1"/>
          <p:nvPr/>
        </p:nvSpPr>
        <p:spPr>
          <a:xfrm>
            <a:off x="3645953" y="2100235"/>
            <a:ext cx="160236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¿Por Qué Papá Es Tan Importante?</a:t>
            </a:r>
          </a:p>
        </p:txBody>
      </p:sp>
      <p:sp>
        <p:nvSpPr>
          <p:cNvPr id="39" name="Dad is destiny.…"/>
          <p:cNvSpPr txBox="1"/>
          <p:nvPr/>
        </p:nvSpPr>
        <p:spPr>
          <a:xfrm>
            <a:off x="4871734" y="3620922"/>
            <a:ext cx="18478152" cy="3278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¡¡Ser papá es el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destino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!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presencia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positiva de papá en una familia se manifiesta de muchas maneras; una masculinidad saludable en sus hijos y una feminidad saludable en sus hijas.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40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hree Types of Dad:"/>
          <p:cNvSpPr txBox="1"/>
          <p:nvPr/>
        </p:nvSpPr>
        <p:spPr>
          <a:xfrm>
            <a:off x="3645953" y="2100235"/>
            <a:ext cx="9645269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Tres Tipos de Papás:</a:t>
            </a:r>
          </a:p>
        </p:txBody>
      </p:sp>
      <p:sp>
        <p:nvSpPr>
          <p:cNvPr id="43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hree Types of Dad:"/>
          <p:cNvSpPr txBox="1"/>
          <p:nvPr/>
        </p:nvSpPr>
        <p:spPr>
          <a:xfrm>
            <a:off x="3645953" y="2100235"/>
            <a:ext cx="9645269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Tres Tipos de Papás:</a:t>
            </a:r>
          </a:p>
        </p:txBody>
      </p:sp>
      <p:sp>
        <p:nvSpPr>
          <p:cNvPr id="46" name="The problematic dad."/>
          <p:cNvSpPr txBox="1"/>
          <p:nvPr/>
        </p:nvSpPr>
        <p:spPr>
          <a:xfrm>
            <a:off x="4871734" y="3620922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problemático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4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hree Types of Dad:"/>
          <p:cNvSpPr txBox="1"/>
          <p:nvPr/>
        </p:nvSpPr>
        <p:spPr>
          <a:xfrm>
            <a:off x="3645953" y="2100235"/>
            <a:ext cx="9645269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Tres Tipos de Papás:</a:t>
            </a:r>
          </a:p>
        </p:txBody>
      </p:sp>
      <p:sp>
        <p:nvSpPr>
          <p:cNvPr id="50" name="The problematic dad.…"/>
          <p:cNvSpPr txBox="1"/>
          <p:nvPr/>
        </p:nvSpPr>
        <p:spPr>
          <a:xfrm>
            <a:off x="4871734" y="3620922"/>
            <a:ext cx="18478152" cy="179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problemático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hree Types of Dad:"/>
          <p:cNvSpPr txBox="1"/>
          <p:nvPr/>
        </p:nvSpPr>
        <p:spPr>
          <a:xfrm>
            <a:off x="3645953" y="2100235"/>
            <a:ext cx="9645269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Tres Tipos de Papás:</a:t>
            </a:r>
          </a:p>
        </p:txBody>
      </p:sp>
      <p:sp>
        <p:nvSpPr>
          <p:cNvPr id="54" name="The problematic dad.…"/>
          <p:cNvSpPr txBox="1"/>
          <p:nvPr/>
        </p:nvSpPr>
        <p:spPr>
          <a:xfrm>
            <a:off x="4871734" y="3620922"/>
            <a:ext cx="18478152" cy="25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problemático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bueno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papá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inteligente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619</Words>
  <Application>Microsoft Macintosh PowerPoint</Application>
  <PresentationFormat>Custom</PresentationFormat>
  <Paragraphs>92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SESIÓN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Mary Loya</dc:creator>
  <cp:lastModifiedBy>Juan Acosta</cp:lastModifiedBy>
  <cp:revision>42</cp:revision>
  <dcterms:modified xsi:type="dcterms:W3CDTF">2024-04-29T16:58:45Z</dcterms:modified>
</cp:coreProperties>
</file>