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60" d="100"/>
          <a:sy n="60" d="100"/>
        </p:scale>
        <p:origin x="8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" name="Shape 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etterMan_Banner_Placeholder2.jpg" descr="BetterMan_Banner_Placeholder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8250" y="-1348833"/>
            <a:ext cx="24620500" cy="164136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rimary_White.png" descr="Primary_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8101" y="8799432"/>
            <a:ext cx="4932542" cy="4890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" descr="Image"/>
          <p:cNvPicPr>
            <a:picLocks noChangeAspect="1"/>
          </p:cNvPicPr>
          <p:nvPr/>
        </p:nvPicPr>
        <p:blipFill>
          <a:blip r:embed="rId4">
            <a:alphaModFix amt="47602"/>
          </a:blip>
          <a:stretch>
            <a:fillRect/>
          </a:stretch>
        </p:blipFill>
        <p:spPr>
          <a:xfrm>
            <a:off x="5399096" y="4899001"/>
            <a:ext cx="7795055" cy="7795055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>
            <a:lvl1pPr>
              <a:defRPr sz="15600" b="1" cap="all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98407" y="6887623"/>
            <a:ext cx="19587186" cy="132234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5400" i="1">
                <a:solidFill>
                  <a:srgbClr val="FFFFFF"/>
                </a:solidFill>
                <a:latin typeface="GothamMedium"/>
                <a:ea typeface="GothamMedium"/>
                <a:cs typeface="GothamMedium"/>
                <a:sym typeface="GothamMedium"/>
              </a:defRPr>
            </a:lvl1pPr>
            <a:lvl2pPr marL="0" indent="0" algn="ctr">
              <a:spcBef>
                <a:spcPts val="0"/>
              </a:spcBef>
              <a:buSzTx/>
              <a:buNone/>
              <a:defRPr sz="5400" i="1">
                <a:solidFill>
                  <a:srgbClr val="FFFFFF"/>
                </a:solidFill>
                <a:latin typeface="GothamMedium"/>
                <a:ea typeface="GothamMedium"/>
                <a:cs typeface="GothamMedium"/>
                <a:sym typeface="GothamMedium"/>
              </a:defRPr>
            </a:lvl2pPr>
            <a:lvl3pPr marL="0" indent="0" algn="ctr">
              <a:spcBef>
                <a:spcPts val="0"/>
              </a:spcBef>
              <a:buSzTx/>
              <a:buNone/>
              <a:defRPr sz="5400" i="1">
                <a:solidFill>
                  <a:srgbClr val="FFFFFF"/>
                </a:solidFill>
                <a:latin typeface="GothamMedium"/>
                <a:ea typeface="GothamMedium"/>
                <a:cs typeface="GothamMedium"/>
                <a:sym typeface="GothamMedium"/>
              </a:defRPr>
            </a:lvl3pPr>
            <a:lvl4pPr marL="0" indent="0" algn="ctr">
              <a:spcBef>
                <a:spcPts val="0"/>
              </a:spcBef>
              <a:buSzTx/>
              <a:buNone/>
              <a:defRPr sz="5400" i="1">
                <a:solidFill>
                  <a:srgbClr val="FFFFFF"/>
                </a:solidFill>
                <a:latin typeface="GothamMedium"/>
                <a:ea typeface="GothamMedium"/>
                <a:cs typeface="GothamMedium"/>
                <a:sym typeface="GothamMedium"/>
              </a:defRPr>
            </a:lvl4pPr>
            <a:lvl5pPr marL="0" indent="0" algn="ctr">
              <a:spcBef>
                <a:spcPts val="0"/>
              </a:spcBef>
              <a:buSzTx/>
              <a:buNone/>
              <a:defRPr sz="5400" i="1">
                <a:solidFill>
                  <a:srgbClr val="FFFFFF"/>
                </a:solidFill>
                <a:latin typeface="GothamMedium"/>
                <a:ea typeface="GothamMedium"/>
                <a:cs typeface="GothamMedium"/>
                <a:sym typeface="Gotham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"/>
          <p:cNvSpPr/>
          <p:nvPr/>
        </p:nvSpPr>
        <p:spPr>
          <a:xfrm>
            <a:off x="-53875" y="-33891"/>
            <a:ext cx="24491750" cy="13783782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D5D5D5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9" name="Orange.jpg" descr="Orange.jpg"/>
          <p:cNvPicPr>
            <a:picLocks noChangeAspect="1"/>
          </p:cNvPicPr>
          <p:nvPr/>
        </p:nvPicPr>
        <p:blipFill>
          <a:blip r:embed="rId2"/>
          <a:srcRect t="44627" b="50632"/>
          <a:stretch>
            <a:fillRect/>
          </a:stretch>
        </p:blipFill>
        <p:spPr>
          <a:xfrm>
            <a:off x="-1" y="-15701"/>
            <a:ext cx="24384001" cy="770478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Rectangle"/>
          <p:cNvSpPr/>
          <p:nvPr/>
        </p:nvSpPr>
        <p:spPr>
          <a:xfrm>
            <a:off x="-217582" y="12211205"/>
            <a:ext cx="24819164" cy="1541548"/>
          </a:xfrm>
          <a:prstGeom prst="rect">
            <a:avLst/>
          </a:prstGeom>
          <a:solidFill>
            <a:srgbClr val="413D3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1" name="BetterMan_Banner_Placeholder2.jpg" descr="BetterMan_Banner_Placeholder2.jpg"/>
          <p:cNvPicPr>
            <a:picLocks noChangeAspect="1"/>
          </p:cNvPicPr>
          <p:nvPr/>
        </p:nvPicPr>
        <p:blipFill>
          <a:blip r:embed="rId3"/>
          <a:srcRect t="43820" b="51080"/>
          <a:stretch>
            <a:fillRect/>
          </a:stretch>
        </p:blipFill>
        <p:spPr>
          <a:xfrm>
            <a:off x="-118250" y="-64736"/>
            <a:ext cx="24620500" cy="836939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ession 2: Looking Back"/>
          <p:cNvSpPr txBox="1"/>
          <p:nvPr/>
        </p:nvSpPr>
        <p:spPr>
          <a:xfrm>
            <a:off x="19711189" y="122936"/>
            <a:ext cx="395890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 b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defRPr>
            </a:pPr>
            <a:r>
              <a:t>Session 2: </a:t>
            </a:r>
            <a:r>
              <a:rPr>
                <a:latin typeface="Gotham Book"/>
                <a:ea typeface="Gotham Book"/>
                <a:cs typeface="Gotham Book"/>
                <a:sym typeface="Gotham Book"/>
              </a:rPr>
              <a:t>Looking Back</a:t>
            </a:r>
          </a:p>
        </p:txBody>
      </p:sp>
      <p:pic>
        <p:nvPicPr>
          <p:cNvPr id="23" name="Secondary_White.png" descr="Secondary_Whit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0945" y="11687211"/>
            <a:ext cx="4602110" cy="2589536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BG.jpg" descr="SlideB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rimary_White.png" descr="Primary_Whit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0477" y="1949084"/>
            <a:ext cx="9903047" cy="981783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LET THE JOURNEY BEGIN!"/>
          <p:cNvSpPr txBox="1"/>
          <p:nvPr/>
        </p:nvSpPr>
        <p:spPr>
          <a:xfrm>
            <a:off x="9247028" y="10179004"/>
            <a:ext cx="614394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 b="0">
                <a:solidFill>
                  <a:srgbClr val="FFFFFF"/>
                </a:solidFill>
                <a:latin typeface="GothamMedium"/>
                <a:ea typeface="GothamMedium"/>
                <a:cs typeface="GothamMedium"/>
                <a:sym typeface="GothamMedium"/>
              </a:defRPr>
            </a:lvl1pPr>
          </a:lstStyle>
          <a:p>
            <a:r>
              <a:t>LET THE JOURNEY BEGIN!</a:t>
            </a:r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ix “Looking Back” Truths:"/>
          <p:cNvSpPr txBox="1"/>
          <p:nvPr/>
        </p:nvSpPr>
        <p:spPr>
          <a:xfrm>
            <a:off x="3645953" y="2112247"/>
            <a:ext cx="12089232" cy="121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t>Six “Looking Back” Truths:</a:t>
            </a:r>
          </a:p>
        </p:txBody>
      </p:sp>
      <p:sp>
        <p:nvSpPr>
          <p:cNvPr id="59" name="3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ix “Looking Back” Truths:"/>
          <p:cNvSpPr txBox="1"/>
          <p:nvPr/>
        </p:nvSpPr>
        <p:spPr>
          <a:xfrm>
            <a:off x="3645953" y="2112247"/>
            <a:ext cx="12089232" cy="121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t>Six “Looking Back” Truths:</a:t>
            </a:r>
          </a:p>
        </p:txBody>
      </p:sp>
      <p:sp>
        <p:nvSpPr>
          <p:cNvPr id="62" name="The examined past is crucial to a better manhood."/>
          <p:cNvSpPr txBox="1"/>
          <p:nvPr/>
        </p:nvSpPr>
        <p:spPr>
          <a:xfrm>
            <a:off x="4871734" y="3620922"/>
            <a:ext cx="1847815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lnSpc>
                <a:spcPct val="130000"/>
              </a:lnSpc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The </a:t>
            </a:r>
            <a:r>
              <a:rPr b="0" u="sng">
                <a:latin typeface="Gotham Bold"/>
                <a:ea typeface="Gotham Bold"/>
                <a:cs typeface="Gotham Bold"/>
                <a:sym typeface="Gotham Bold"/>
              </a:rPr>
              <a:t>examined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 past is crucial to a better manhood.</a:t>
            </a:r>
          </a:p>
        </p:txBody>
      </p:sp>
      <p:sp>
        <p:nvSpPr>
          <p:cNvPr id="63" name="3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ix “Looking Back” Truths:"/>
          <p:cNvSpPr txBox="1"/>
          <p:nvPr/>
        </p:nvSpPr>
        <p:spPr>
          <a:xfrm>
            <a:off x="3645953" y="2112247"/>
            <a:ext cx="12089232" cy="121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t>Six “Looking Back” Truths:</a:t>
            </a:r>
          </a:p>
        </p:txBody>
      </p:sp>
      <p:sp>
        <p:nvSpPr>
          <p:cNvPr id="66" name="The examined past is crucial to a better manhood.…"/>
          <p:cNvSpPr txBox="1"/>
          <p:nvPr/>
        </p:nvSpPr>
        <p:spPr>
          <a:xfrm>
            <a:off x="4871734" y="3620922"/>
            <a:ext cx="18478152" cy="265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lnSpc>
                <a:spcPct val="130000"/>
              </a:lnSpc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The </a:t>
            </a:r>
            <a:r>
              <a:rPr b="0" u="sng">
                <a:latin typeface="Gotham Book"/>
                <a:ea typeface="Gotham Book"/>
                <a:cs typeface="Gotham Book"/>
                <a:sym typeface="Gotham Book"/>
              </a:rPr>
              <a:t>examined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 past is crucial to a better manhood.</a:t>
            </a:r>
          </a:p>
          <a:p>
            <a:pPr marL="703791" indent="-703791" algn="l"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When a boy fails to connect with his dad, </a:t>
            </a:r>
            <a:r>
              <a:rPr b="0" u="sng">
                <a:latin typeface="Gotham Bold"/>
                <a:ea typeface="Gotham Bold"/>
                <a:cs typeface="Gotham Bold"/>
                <a:sym typeface="Gotham Bold"/>
              </a:rPr>
              <a:t>demons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 of one kind or another often fill the void.</a:t>
            </a:r>
          </a:p>
        </p:txBody>
      </p:sp>
      <p:sp>
        <p:nvSpPr>
          <p:cNvPr id="67" name="3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ix “Looking Back” Truths:"/>
          <p:cNvSpPr txBox="1"/>
          <p:nvPr/>
        </p:nvSpPr>
        <p:spPr>
          <a:xfrm>
            <a:off x="3645953" y="2112247"/>
            <a:ext cx="12089232" cy="121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t>Six “Looking Back” Truths:</a:t>
            </a:r>
          </a:p>
        </p:txBody>
      </p:sp>
      <p:sp>
        <p:nvSpPr>
          <p:cNvPr id="70" name="The examined past is crucial to a better manhood.…"/>
          <p:cNvSpPr txBox="1"/>
          <p:nvPr/>
        </p:nvSpPr>
        <p:spPr>
          <a:xfrm>
            <a:off x="4871734" y="3620922"/>
            <a:ext cx="18478152" cy="454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lnSpc>
                <a:spcPct val="130000"/>
              </a:lnSpc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The </a:t>
            </a:r>
            <a:r>
              <a:rPr b="0">
                <a:latin typeface="Gotham Bold"/>
                <a:ea typeface="Gotham Bold"/>
                <a:cs typeface="Gotham Bold"/>
                <a:sym typeface="Gotham Bold"/>
              </a:rPr>
              <a:t>examined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 past is crucial to a better manhood.</a:t>
            </a:r>
          </a:p>
          <a:p>
            <a:pPr marL="703791" indent="-703791" algn="l"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When a boy fails to connect with his dad, </a:t>
            </a:r>
            <a:r>
              <a:rPr b="0" u="sng">
                <a:latin typeface="Gotham Book"/>
                <a:ea typeface="Gotham Book"/>
                <a:cs typeface="Gotham Book"/>
                <a:sym typeface="Gotham Book"/>
              </a:rPr>
              <a:t>demons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 of one kind or another often fill the void.</a:t>
            </a:r>
          </a:p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Many men have yet to process the “</a:t>
            </a:r>
            <a:r>
              <a:rPr b="0" u="sng">
                <a:latin typeface="Gotham Bold"/>
                <a:ea typeface="Gotham Bold"/>
                <a:cs typeface="Gotham Bold"/>
                <a:sym typeface="Gotham Bold"/>
              </a:rPr>
              <a:t>unfinished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 </a:t>
            </a:r>
            <a:r>
              <a:rPr b="0" u="sng">
                <a:latin typeface="Gotham Bold"/>
                <a:ea typeface="Gotham Bold"/>
                <a:cs typeface="Gotham Bold"/>
                <a:sym typeface="Gotham Bold"/>
              </a:rPr>
              <a:t>business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” from their pasts that still lives in them.</a:t>
            </a:r>
          </a:p>
        </p:txBody>
      </p:sp>
      <p:sp>
        <p:nvSpPr>
          <p:cNvPr id="71" name="3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ix “Looking Back” Truths:"/>
          <p:cNvSpPr txBox="1"/>
          <p:nvPr/>
        </p:nvSpPr>
        <p:spPr>
          <a:xfrm>
            <a:off x="3645953" y="2112247"/>
            <a:ext cx="12089232" cy="121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t>Six “Looking Back” Truths:</a:t>
            </a:r>
          </a:p>
        </p:txBody>
      </p:sp>
      <p:sp>
        <p:nvSpPr>
          <p:cNvPr id="74" name="The examined past is crucial to a better manhood.…"/>
          <p:cNvSpPr txBox="1"/>
          <p:nvPr/>
        </p:nvSpPr>
        <p:spPr>
          <a:xfrm>
            <a:off x="4871734" y="3620922"/>
            <a:ext cx="18478152" cy="6306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lnSpc>
                <a:spcPct val="130000"/>
              </a:lnSpc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The </a:t>
            </a:r>
            <a:r>
              <a:rPr b="0">
                <a:latin typeface="Gotham Bold"/>
                <a:ea typeface="Gotham Bold"/>
                <a:cs typeface="Gotham Bold"/>
                <a:sym typeface="Gotham Bold"/>
              </a:rPr>
              <a:t>examined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 past is crucial to a better manhood.</a:t>
            </a:r>
          </a:p>
          <a:p>
            <a:pPr marL="703791" indent="-703791" algn="l"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When a boy fails to connect with his dad, </a:t>
            </a:r>
            <a:r>
              <a:rPr b="0" u="sng">
                <a:latin typeface="Gotham Book"/>
                <a:ea typeface="Gotham Book"/>
                <a:cs typeface="Gotham Book"/>
                <a:sym typeface="Gotham Book"/>
              </a:rPr>
              <a:t>demons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 of one kind or another often fill the void.</a:t>
            </a:r>
          </a:p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Many men have yet to process the “</a:t>
            </a:r>
            <a:r>
              <a:rPr b="0" u="sng">
                <a:latin typeface="Gotham Book"/>
                <a:ea typeface="Gotham Book"/>
                <a:cs typeface="Gotham Book"/>
                <a:sym typeface="Gotham Book"/>
              </a:rPr>
              <a:t>unfinished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 </a:t>
            </a:r>
            <a:r>
              <a:rPr b="0" u="sng">
                <a:latin typeface="Gotham Book"/>
                <a:ea typeface="Gotham Book"/>
                <a:cs typeface="Gotham Book"/>
                <a:sym typeface="Gotham Book"/>
              </a:rPr>
              <a:t>business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” from their pasts that still lives in them.</a:t>
            </a:r>
          </a:p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Until a man deals with the </a:t>
            </a:r>
            <a:r>
              <a:rPr b="0" u="sng">
                <a:latin typeface="Gotham Bold"/>
                <a:ea typeface="Gotham Bold"/>
                <a:cs typeface="Gotham Bold"/>
                <a:sym typeface="Gotham Bold"/>
              </a:rPr>
              <a:t>pain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 from his past, he can never be truly </a:t>
            </a:r>
            <a:r>
              <a:rPr b="0" u="sng">
                <a:latin typeface="Gotham Bold"/>
                <a:ea typeface="Gotham Bold"/>
                <a:cs typeface="Gotham Bold"/>
                <a:sym typeface="Gotham Bold"/>
              </a:rPr>
              <a:t>free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</p:txBody>
      </p:sp>
      <p:sp>
        <p:nvSpPr>
          <p:cNvPr id="75" name="3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ix “Looking Back” Truths:"/>
          <p:cNvSpPr txBox="1"/>
          <p:nvPr/>
        </p:nvSpPr>
        <p:spPr>
          <a:xfrm>
            <a:off x="3645953" y="2112247"/>
            <a:ext cx="12089232" cy="121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t>Six “Looking Back” Truths:</a:t>
            </a:r>
          </a:p>
        </p:txBody>
      </p:sp>
      <p:sp>
        <p:nvSpPr>
          <p:cNvPr id="78" name="You cannot effectively address the past or its impact in the present without the help of a few trusted friends. There is no such thing as a self-made man."/>
          <p:cNvSpPr txBox="1"/>
          <p:nvPr/>
        </p:nvSpPr>
        <p:spPr>
          <a:xfrm>
            <a:off x="4871734" y="3620922"/>
            <a:ext cx="18478152" cy="243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You cannot effectively address the past or its impact in the present without the help of a few trusted </a:t>
            </a:r>
            <a:r>
              <a:rPr b="0" u="sng">
                <a:latin typeface="Gotham Bold"/>
                <a:ea typeface="Gotham Bold"/>
                <a:cs typeface="Gotham Bold"/>
                <a:sym typeface="Gotham Bold"/>
              </a:rPr>
              <a:t>friends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. There is no such thing as a </a:t>
            </a:r>
            <a:r>
              <a:rPr b="0" u="sng">
                <a:latin typeface="Gotham Bold"/>
                <a:ea typeface="Gotham Bold"/>
                <a:cs typeface="Gotham Bold"/>
                <a:sym typeface="Gotham Bold"/>
              </a:rPr>
              <a:t>self-made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 man.</a:t>
            </a:r>
          </a:p>
        </p:txBody>
      </p:sp>
      <p:sp>
        <p:nvSpPr>
          <p:cNvPr id="79" name="E."/>
          <p:cNvSpPr/>
          <p:nvPr/>
        </p:nvSpPr>
        <p:spPr>
          <a:xfrm>
            <a:off x="4666411" y="3530145"/>
            <a:ext cx="1012044" cy="1012044"/>
          </a:xfrm>
          <a:prstGeom prst="ellipse">
            <a:avLst/>
          </a:prstGeom>
          <a:solidFill>
            <a:srgbClr val="1E1E1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rPr b="0" dirty="0"/>
              <a:t>E.</a:t>
            </a:r>
          </a:p>
        </p:txBody>
      </p:sp>
      <p:sp>
        <p:nvSpPr>
          <p:cNvPr id="80" name="3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ix “Looking Back” Truths:"/>
          <p:cNvSpPr txBox="1"/>
          <p:nvPr/>
        </p:nvSpPr>
        <p:spPr>
          <a:xfrm>
            <a:off x="3645953" y="2112247"/>
            <a:ext cx="12089232" cy="121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t>Six “Looking Back” Truths:</a:t>
            </a:r>
          </a:p>
        </p:txBody>
      </p:sp>
      <p:sp>
        <p:nvSpPr>
          <p:cNvPr id="83" name="You cannot effectively address the past or its impact in the present without the help of a few trusted friends. There is no such thing as a self-made man.…"/>
          <p:cNvSpPr txBox="1"/>
          <p:nvPr/>
        </p:nvSpPr>
        <p:spPr>
          <a:xfrm>
            <a:off x="4871734" y="3620922"/>
            <a:ext cx="18478152" cy="6408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 dirty="0">
                <a:latin typeface="Gotham Book"/>
                <a:ea typeface="Gotham Book"/>
                <a:cs typeface="Gotham Book"/>
                <a:sym typeface="Gotham Book"/>
              </a:rPr>
              <a:t>You cannot effectively address the past or its impact in the present without the help of a few trusted </a:t>
            </a:r>
            <a:r>
              <a:rPr b="0" u="sng" dirty="0">
                <a:latin typeface="Gotham Book"/>
                <a:ea typeface="Gotham Book"/>
                <a:cs typeface="Gotham Book"/>
                <a:sym typeface="Gotham Book"/>
              </a:rPr>
              <a:t>friends</a:t>
            </a:r>
            <a:r>
              <a:rPr b="0" dirty="0">
                <a:latin typeface="Gotham Book"/>
                <a:ea typeface="Gotham Book"/>
                <a:cs typeface="Gotham Book"/>
                <a:sym typeface="Gotham Book"/>
              </a:rPr>
              <a:t>. There is no such thing as a </a:t>
            </a:r>
            <a:r>
              <a:rPr b="0" u="sng" dirty="0">
                <a:latin typeface="Gotham Book"/>
                <a:ea typeface="Gotham Book"/>
                <a:cs typeface="Gotham Book"/>
                <a:sym typeface="Gotham Book"/>
              </a:rPr>
              <a:t>self-made</a:t>
            </a:r>
            <a:r>
              <a:rPr b="0" dirty="0">
                <a:latin typeface="Gotham Book"/>
                <a:ea typeface="Gotham Book"/>
                <a:cs typeface="Gotham Book"/>
                <a:sym typeface="Gotham Book"/>
              </a:rPr>
              <a:t> man.</a:t>
            </a:r>
          </a:p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 dirty="0">
                <a:latin typeface="Gotham Book"/>
                <a:ea typeface="Gotham Book"/>
                <a:cs typeface="Gotham Book"/>
                <a:sym typeface="Gotham Book"/>
              </a:rPr>
              <a:t>For better or worse, we are all significantly shaped by where we come from. But though we are each a product of our past, no one has to be a </a:t>
            </a:r>
            <a:r>
              <a:rPr b="0" u="sng" dirty="0">
                <a:latin typeface="Gotham Bold"/>
                <a:ea typeface="Gotham Bold"/>
                <a:cs typeface="Gotham Bold"/>
                <a:sym typeface="Gotham Bold"/>
              </a:rPr>
              <a:t>prisoner</a:t>
            </a:r>
            <a:r>
              <a:rPr b="0" dirty="0">
                <a:latin typeface="Gotham Book"/>
                <a:ea typeface="Gotham Book"/>
                <a:cs typeface="Gotham Book"/>
                <a:sym typeface="Gotham Book"/>
              </a:rPr>
              <a:t> of the past unless he chooses to be ... either by denying it, ignoring it, or surrendering to it.</a:t>
            </a:r>
          </a:p>
        </p:txBody>
      </p:sp>
      <p:sp>
        <p:nvSpPr>
          <p:cNvPr id="85" name="F."/>
          <p:cNvSpPr/>
          <p:nvPr/>
        </p:nvSpPr>
        <p:spPr>
          <a:xfrm>
            <a:off x="4666411" y="5985718"/>
            <a:ext cx="1012044" cy="1012044"/>
          </a:xfrm>
          <a:prstGeom prst="ellipse">
            <a:avLst/>
          </a:prstGeom>
          <a:solidFill>
            <a:srgbClr val="1E1E1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rPr b="0" dirty="0"/>
              <a:t>F.</a:t>
            </a:r>
          </a:p>
        </p:txBody>
      </p:sp>
      <p:sp>
        <p:nvSpPr>
          <p:cNvPr id="86" name="3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3</a:t>
            </a:r>
          </a:p>
        </p:txBody>
      </p:sp>
      <p:sp>
        <p:nvSpPr>
          <p:cNvPr id="7" name="E.">
            <a:extLst>
              <a:ext uri="{FF2B5EF4-FFF2-40B4-BE49-F238E27FC236}">
                <a16:creationId xmlns:a16="http://schemas.microsoft.com/office/drawing/2014/main" id="{05309635-000B-814A-8092-355767DADAC4}"/>
              </a:ext>
            </a:extLst>
          </p:cNvPr>
          <p:cNvSpPr/>
          <p:nvPr/>
        </p:nvSpPr>
        <p:spPr>
          <a:xfrm>
            <a:off x="4666411" y="3530145"/>
            <a:ext cx="1012044" cy="1012044"/>
          </a:xfrm>
          <a:prstGeom prst="ellipse">
            <a:avLst/>
          </a:prstGeom>
          <a:solidFill>
            <a:srgbClr val="1E1E1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rPr b="0" dirty="0"/>
              <a:t>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ix “Looking Back” Truths:"/>
          <p:cNvSpPr txBox="1"/>
          <p:nvPr/>
        </p:nvSpPr>
        <p:spPr>
          <a:xfrm>
            <a:off x="3645953" y="2112247"/>
            <a:ext cx="12089232" cy="121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t>Six “Looking Back” Truths:</a:t>
            </a:r>
          </a:p>
        </p:txBody>
      </p:sp>
      <p:sp>
        <p:nvSpPr>
          <p:cNvPr id="89" name="You cannot effectively address the past or its impact in the present without the help of a few trusted friends. There is no such thing as a self-made man.…"/>
          <p:cNvSpPr txBox="1"/>
          <p:nvPr/>
        </p:nvSpPr>
        <p:spPr>
          <a:xfrm>
            <a:off x="4871734" y="3620922"/>
            <a:ext cx="18478152" cy="720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You cannot effectively address the past or its impact in the present without the help of a few trusted </a:t>
            </a:r>
            <a:r>
              <a:rPr b="0" u="sng">
                <a:latin typeface="Gotham Book"/>
                <a:ea typeface="Gotham Book"/>
                <a:cs typeface="Gotham Book"/>
                <a:sym typeface="Gotham Book"/>
              </a:rPr>
              <a:t>friends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. There is no such thing as a </a:t>
            </a:r>
            <a:r>
              <a:rPr b="0" u="sng">
                <a:latin typeface="Gotham Book"/>
                <a:ea typeface="Gotham Book"/>
                <a:cs typeface="Gotham Book"/>
                <a:sym typeface="Gotham Book"/>
              </a:rPr>
              <a:t>self-made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 man.</a:t>
            </a:r>
          </a:p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For better or worse, we are all significantly shaped by where we come from. But though we are each a product of our past, no one has to be a </a:t>
            </a:r>
            <a:r>
              <a:rPr b="0" u="sng">
                <a:latin typeface="Gotham Book"/>
                <a:ea typeface="Gotham Book"/>
                <a:cs typeface="Gotham Book"/>
                <a:sym typeface="Gotham Book"/>
              </a:rPr>
              <a:t>prisoner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 of the past unless he chooses to be ... either by denying it, ignoring it, or surrendering to it.</a:t>
            </a:r>
          </a:p>
          <a:p>
            <a:pPr marL="1270000" lvl="1" indent="-381000" algn="l">
              <a:lnSpc>
                <a:spcPct val="130000"/>
              </a:lnSpc>
              <a:spcBef>
                <a:spcPts val="23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The good news: You can </a:t>
            </a:r>
            <a:r>
              <a:rPr b="0" u="sng">
                <a:latin typeface="Gotham Bold"/>
                <a:ea typeface="Gotham Bold"/>
                <a:cs typeface="Gotham Bold"/>
                <a:sym typeface="Gotham Bold"/>
              </a:rPr>
              <a:t>break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 </a:t>
            </a:r>
            <a:r>
              <a:rPr b="0" u="sng">
                <a:latin typeface="Gotham Bold"/>
                <a:ea typeface="Gotham Bold"/>
                <a:cs typeface="Gotham Bold"/>
                <a:sym typeface="Gotham Bold"/>
              </a:rPr>
              <a:t>free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 and find a better manhood.</a:t>
            </a:r>
          </a:p>
        </p:txBody>
      </p:sp>
      <p:sp>
        <p:nvSpPr>
          <p:cNvPr id="91" name="F."/>
          <p:cNvSpPr/>
          <p:nvPr/>
        </p:nvSpPr>
        <p:spPr>
          <a:xfrm>
            <a:off x="4666411" y="5985718"/>
            <a:ext cx="1012044" cy="1012044"/>
          </a:xfrm>
          <a:prstGeom prst="ellipse">
            <a:avLst/>
          </a:prstGeom>
          <a:solidFill>
            <a:srgbClr val="1E1E1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rPr b="0" dirty="0"/>
              <a:t>F.</a:t>
            </a:r>
          </a:p>
        </p:txBody>
      </p:sp>
      <p:sp>
        <p:nvSpPr>
          <p:cNvPr id="92" name="3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3</a:t>
            </a:r>
          </a:p>
        </p:txBody>
      </p:sp>
      <p:sp>
        <p:nvSpPr>
          <p:cNvPr id="7" name="E.">
            <a:extLst>
              <a:ext uri="{FF2B5EF4-FFF2-40B4-BE49-F238E27FC236}">
                <a16:creationId xmlns:a16="http://schemas.microsoft.com/office/drawing/2014/main" id="{BCE029D4-2F37-B949-9F4F-E4DB23187C87}"/>
              </a:ext>
            </a:extLst>
          </p:cNvPr>
          <p:cNvSpPr/>
          <p:nvPr/>
        </p:nvSpPr>
        <p:spPr>
          <a:xfrm>
            <a:off x="4666411" y="3530145"/>
            <a:ext cx="1012044" cy="1012044"/>
          </a:xfrm>
          <a:prstGeom prst="ellipse">
            <a:avLst/>
          </a:prstGeom>
          <a:solidFill>
            <a:srgbClr val="1E1E1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rPr b="0" dirty="0"/>
              <a:t>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ESSION 2"/>
          <p:cNvSpPr txBox="1">
            <a:spLocks noGrp="1"/>
          </p:cNvSpPr>
          <p:nvPr>
            <p:ph type="title"/>
          </p:nvPr>
        </p:nvSpPr>
        <p:spPr>
          <a:xfrm>
            <a:off x="1778000" y="3137374"/>
            <a:ext cx="20828000" cy="4648201"/>
          </a:xfrm>
          <a:prstGeom prst="rect">
            <a:avLst/>
          </a:prstGeom>
        </p:spPr>
        <p:txBody>
          <a:bodyPr/>
          <a:lstStyle/>
          <a:p>
            <a:r>
              <a:t>SESSION 2</a:t>
            </a:r>
          </a:p>
        </p:txBody>
      </p:sp>
      <p:sp>
        <p:nvSpPr>
          <p:cNvPr id="30" name="Looking Back"/>
          <p:cNvSpPr txBox="1">
            <a:spLocks noGrp="1"/>
          </p:cNvSpPr>
          <p:nvPr>
            <p:ph type="body" sz="quarter" idx="1"/>
          </p:nvPr>
        </p:nvSpPr>
        <p:spPr>
          <a:xfrm>
            <a:off x="2398407" y="7819904"/>
            <a:ext cx="19587186" cy="1322342"/>
          </a:xfrm>
          <a:prstGeom prst="rect">
            <a:avLst/>
          </a:prstGeom>
        </p:spPr>
        <p:txBody>
          <a:bodyPr/>
          <a:lstStyle/>
          <a:p>
            <a:r>
              <a:t>Looking Back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1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1</a:t>
            </a:r>
          </a:p>
        </p:txBody>
      </p:sp>
      <p:sp>
        <p:nvSpPr>
          <p:cNvPr id="33" name="Key Elements Shaping Our Manhood Today:"/>
          <p:cNvSpPr txBox="1"/>
          <p:nvPr/>
        </p:nvSpPr>
        <p:spPr>
          <a:xfrm>
            <a:off x="3645953" y="2112247"/>
            <a:ext cx="19745783" cy="121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t>Key Elements Shaping Our Manhood Today: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Key Elements Shaping Our Manhood Today:"/>
          <p:cNvSpPr txBox="1"/>
          <p:nvPr/>
        </p:nvSpPr>
        <p:spPr>
          <a:xfrm>
            <a:off x="3645953" y="2112247"/>
            <a:ext cx="19745783" cy="121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t>Key Elements Shaping Our Manhood Today:</a:t>
            </a:r>
          </a:p>
        </p:txBody>
      </p:sp>
      <p:sp>
        <p:nvSpPr>
          <p:cNvPr id="36" name="The challenge of our past."/>
          <p:cNvSpPr txBox="1"/>
          <p:nvPr/>
        </p:nvSpPr>
        <p:spPr>
          <a:xfrm>
            <a:off x="4871734" y="3620922"/>
            <a:ext cx="1847815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lnSpc>
                <a:spcPct val="130000"/>
              </a:lnSpc>
              <a:buSzPct val="100000"/>
              <a:buAutoNum type="alphaUcPeriod" startAt="2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The challenge of our </a:t>
            </a:r>
            <a:r>
              <a:rPr b="0" u="sng">
                <a:latin typeface="Gotham Bold"/>
                <a:ea typeface="Gotham Bold"/>
                <a:cs typeface="Gotham Bold"/>
                <a:sym typeface="Gotham Bold"/>
              </a:rPr>
              <a:t>past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</p:txBody>
      </p:sp>
      <p:sp>
        <p:nvSpPr>
          <p:cNvPr id="37" name="1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Key Elements Shaping Our Manhood Today:"/>
          <p:cNvSpPr txBox="1"/>
          <p:nvPr/>
        </p:nvSpPr>
        <p:spPr>
          <a:xfrm>
            <a:off x="3645953" y="2112247"/>
            <a:ext cx="19745783" cy="121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t>Key Elements Shaping Our Manhood Today:</a:t>
            </a:r>
          </a:p>
        </p:txBody>
      </p:sp>
      <p:sp>
        <p:nvSpPr>
          <p:cNvPr id="40" name="The challenge of our past.…"/>
          <p:cNvSpPr txBox="1"/>
          <p:nvPr/>
        </p:nvSpPr>
        <p:spPr>
          <a:xfrm>
            <a:off x="4871734" y="3620922"/>
            <a:ext cx="18478152" cy="26454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lnSpc>
                <a:spcPct val="130000"/>
              </a:lnSpc>
              <a:buSzPct val="100000"/>
              <a:buAutoNum type="alphaUcPeriod" startAt="2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The challenge of our </a:t>
            </a:r>
            <a:r>
              <a:rPr b="0" u="sng">
                <a:latin typeface="Gotham Book"/>
                <a:ea typeface="Gotham Book"/>
                <a:cs typeface="Gotham Book"/>
                <a:sym typeface="Gotham Book"/>
              </a:rPr>
              <a:t>past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  <a:p>
            <a:pPr marL="1270000" lvl="1" indent="-381000" algn="l">
              <a:lnSpc>
                <a:spcPct val="130000"/>
              </a:lnSpc>
              <a:spcBef>
                <a:spcPts val="4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Minimizing or ignoring the impact of our past often </a:t>
            </a:r>
            <a:r>
              <a:rPr b="0" u="sng">
                <a:latin typeface="Gotham Bold"/>
                <a:ea typeface="Gotham Bold"/>
                <a:cs typeface="Gotham Bold"/>
                <a:sym typeface="Gotham Bold"/>
              </a:rPr>
              <a:t>undermines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 our present.</a:t>
            </a:r>
          </a:p>
        </p:txBody>
      </p:sp>
      <p:sp>
        <p:nvSpPr>
          <p:cNvPr id="41" name="1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Everybody Has A Story:"/>
          <p:cNvSpPr txBox="1"/>
          <p:nvPr/>
        </p:nvSpPr>
        <p:spPr>
          <a:xfrm>
            <a:off x="3645953" y="2112247"/>
            <a:ext cx="10612806" cy="121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t>Everybody Has A Story:</a:t>
            </a:r>
          </a:p>
        </p:txBody>
      </p:sp>
      <p:sp>
        <p:nvSpPr>
          <p:cNvPr id="44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Everybody Has A Story:"/>
          <p:cNvSpPr txBox="1"/>
          <p:nvPr/>
        </p:nvSpPr>
        <p:spPr>
          <a:xfrm>
            <a:off x="3645953" y="2112247"/>
            <a:ext cx="10612806" cy="121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t>Everybody Has A Story:</a:t>
            </a:r>
          </a:p>
        </p:txBody>
      </p:sp>
      <p:sp>
        <p:nvSpPr>
          <p:cNvPr id="47" name="My story."/>
          <p:cNvSpPr txBox="1"/>
          <p:nvPr/>
        </p:nvSpPr>
        <p:spPr>
          <a:xfrm>
            <a:off x="4871734" y="3620922"/>
            <a:ext cx="1847815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703791" indent="-703791" algn="l">
              <a:lnSpc>
                <a:spcPct val="130000"/>
              </a:lnSpc>
              <a:buSzPct val="100000"/>
              <a:buAutoNum type="alphaUcPeriod"/>
              <a:defRPr sz="4800" b="0">
                <a:solidFill>
                  <a:srgbClr val="FFFFFF"/>
                </a:solidFill>
                <a:latin typeface="Gotham Book"/>
                <a:ea typeface="Gotham Book"/>
                <a:cs typeface="Gotham Book"/>
                <a:sym typeface="Gotham Book"/>
              </a:defRPr>
            </a:lvl1pPr>
          </a:lstStyle>
          <a:p>
            <a: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My story.</a:t>
            </a:r>
          </a:p>
        </p:txBody>
      </p:sp>
      <p:sp>
        <p:nvSpPr>
          <p:cNvPr id="48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Everybody Has A Story:"/>
          <p:cNvSpPr txBox="1"/>
          <p:nvPr/>
        </p:nvSpPr>
        <p:spPr>
          <a:xfrm>
            <a:off x="3645953" y="2112247"/>
            <a:ext cx="10612806" cy="121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t>Everybody Has A Story:</a:t>
            </a:r>
          </a:p>
        </p:txBody>
      </p:sp>
      <p:sp>
        <p:nvSpPr>
          <p:cNvPr id="51" name="My story.…"/>
          <p:cNvSpPr txBox="1"/>
          <p:nvPr/>
        </p:nvSpPr>
        <p:spPr>
          <a:xfrm>
            <a:off x="4871734" y="3620922"/>
            <a:ext cx="18478152" cy="1795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lnSpc>
                <a:spcPct val="130000"/>
              </a:lnSpc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My story.</a:t>
            </a:r>
          </a:p>
          <a:p>
            <a:pPr marL="703791" indent="-703791" algn="l">
              <a:lnSpc>
                <a:spcPct val="130000"/>
              </a:lnSpc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What’s your story?</a:t>
            </a:r>
          </a:p>
        </p:txBody>
      </p:sp>
      <p:sp>
        <p:nvSpPr>
          <p:cNvPr id="52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Everybody Has A Story:"/>
          <p:cNvSpPr txBox="1"/>
          <p:nvPr/>
        </p:nvSpPr>
        <p:spPr>
          <a:xfrm>
            <a:off x="3645953" y="2112247"/>
            <a:ext cx="10612806" cy="121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t>Everybody Has A Story:</a:t>
            </a:r>
          </a:p>
        </p:txBody>
      </p:sp>
      <p:sp>
        <p:nvSpPr>
          <p:cNvPr id="55" name="My story.…"/>
          <p:cNvSpPr txBox="1"/>
          <p:nvPr/>
        </p:nvSpPr>
        <p:spPr>
          <a:xfrm>
            <a:off x="4871734" y="3620922"/>
            <a:ext cx="18478152" cy="2689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lnSpc>
                <a:spcPct val="130000"/>
              </a:lnSpc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My story.</a:t>
            </a:r>
          </a:p>
          <a:p>
            <a:pPr marL="703791" indent="-703791" algn="l">
              <a:lnSpc>
                <a:spcPct val="130000"/>
              </a:lnSpc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What’s your story?</a:t>
            </a:r>
          </a:p>
          <a:p>
            <a:pPr marL="1270000" lvl="1" indent="-381000" algn="l">
              <a:lnSpc>
                <a:spcPct val="130000"/>
              </a:lnSpc>
              <a:spcBef>
                <a:spcPts val="4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Many of us have never shared our </a:t>
            </a:r>
            <a:r>
              <a:rPr b="0" u="sng">
                <a:latin typeface="Gotham Bold"/>
                <a:ea typeface="Gotham Bold"/>
                <a:cs typeface="Gotham Bold"/>
                <a:sym typeface="Gotham Bold"/>
              </a:rPr>
              <a:t>full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 story.</a:t>
            </a:r>
          </a:p>
        </p:txBody>
      </p:sp>
      <p:sp>
        <p:nvSpPr>
          <p:cNvPr id="56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rgbClr val="FFFFFF"/>
        </a:solidFill>
        <a:solidFill>
          <a:srgbClr val="FFFFFF"/>
        </a:solidFill>
        <a:solidFill>
          <a:srgbClr val="FFFFFF"/>
        </a:solidFill>
      </a:fillStyleLst>
      <a:lnStyleLst>
        <a:ln>
          <a:solidFill>
            <a:srgbClr val="000000"/>
          </a:solidFill>
        </a:ln>
        <a:ln>
          <a:solidFill>
            <a:srgbClr val="000000"/>
          </a:solidFill>
        </a:ln>
        <a:ln>
          <a:solidFill>
            <a:srgbClr val="000000"/>
          </a:solidFill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rgbClr val="FFFFFF"/>
        </a:solidFill>
        <a:solidFill>
          <a:srgbClr val="FFFFFF"/>
        </a:solidFill>
        <a:solidFill>
          <a:srgbClr val="FFFFFF"/>
        </a:soli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rgbClr val="FFFFFF"/>
        </a:solidFill>
        <a:solidFill>
          <a:srgbClr val="FFFFFF"/>
        </a:solidFill>
        <a:solidFill>
          <a:srgbClr val="FFFFFF"/>
        </a:solidFill>
      </a:fillStyleLst>
      <a:lnStyleLst>
        <a:ln>
          <a:solidFill>
            <a:srgbClr val="000000"/>
          </a:solidFill>
        </a:ln>
        <a:ln>
          <a:solidFill>
            <a:srgbClr val="000000"/>
          </a:solidFill>
        </a:ln>
        <a:ln>
          <a:solidFill>
            <a:srgbClr val="000000"/>
          </a:solidFill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rgbClr val="FFFFFF"/>
        </a:solidFill>
        <a:solidFill>
          <a:srgbClr val="FFFFFF"/>
        </a:solidFill>
        <a:solidFill>
          <a:srgbClr val="FFFFFF"/>
        </a:soli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558</Words>
  <Application>Microsoft Macintosh PowerPoint</Application>
  <PresentationFormat>Custom</PresentationFormat>
  <Paragraphs>62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Gotham Bold</vt:lpstr>
      <vt:lpstr>Gotham Book</vt:lpstr>
      <vt:lpstr>GothamMedium</vt:lpstr>
      <vt:lpstr>Helvetica Neue</vt:lpstr>
      <vt:lpstr>Helvetica Neue Light</vt:lpstr>
      <vt:lpstr>Helvetica Neue Medium</vt:lpstr>
      <vt:lpstr>White</vt:lpstr>
      <vt:lpstr>PowerPoint Presentation</vt:lpstr>
      <vt:lpstr>SESSION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Amy Ballance</cp:lastModifiedBy>
  <cp:revision>1</cp:revision>
  <dcterms:modified xsi:type="dcterms:W3CDTF">2019-09-18T18:22:12Z</dcterms:modified>
</cp:coreProperties>
</file>